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69" r:id="rId3"/>
    <p:sldId id="270" r:id="rId4"/>
    <p:sldId id="257" r:id="rId5"/>
    <p:sldId id="258" r:id="rId6"/>
    <p:sldId id="259" r:id="rId7"/>
    <p:sldId id="260" r:id="rId8"/>
    <p:sldId id="261" r:id="rId9"/>
    <p:sldId id="262" r:id="rId10"/>
    <p:sldId id="268" r:id="rId11"/>
    <p:sldId id="264" r:id="rId12"/>
    <p:sldId id="265" r:id="rId13"/>
    <p:sldId id="263" r:id="rId14"/>
    <p:sldId id="266" r:id="rId15"/>
    <p:sldId id="271" r:id="rId16"/>
    <p:sldId id="267" r:id="rId17"/>
  </p:sldIdLst>
  <p:sldSz cx="9144000" cy="5143500" type="screen16x9"/>
  <p:notesSz cx="7102475" cy="9369425"/>
  <p:embeddedFontLst>
    <p:embeddedFont>
      <p:font typeface="Impact" panose="020B0806030902050204" pitchFamily="34" charset="0"/>
      <p:regular r:id="rId19"/>
    </p:embeddedFon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5765" autoAdjust="0"/>
  </p:normalViewPr>
  <p:slideViewPr>
    <p:cSldViewPr snapToGrid="0">
      <p:cViewPr>
        <p:scale>
          <a:sx n="100" d="100"/>
          <a:sy n="100" d="100"/>
        </p:scale>
        <p:origin x="-504"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10248" y="4450477"/>
            <a:ext cx="5681980" cy="4216241"/>
          </a:xfrm>
          <a:prstGeom prst="rect">
            <a:avLst/>
          </a:prstGeom>
          <a:noFill/>
          <a:ln>
            <a:noFill/>
          </a:ln>
        </p:spPr>
        <p:txBody>
          <a:bodyPr spcFirstLastPara="1" wrap="square" lIns="94104" tIns="94104" rIns="94104" bIns="94104"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14929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Welcome to That Conference 2018 and the </a:t>
            </a:r>
            <a:r>
              <a:rPr lang="en" dirty="0" smtClean="0"/>
              <a:t>session </a:t>
            </a:r>
            <a:r>
              <a:rPr lang="en" dirty="0"/>
              <a:t>How to Program your Dragon. There are two worksheets on the tables one is a dragon quiz and the other is a HTML and CSS worksheet.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Go through these steps with the kids give time for the steps to be done</a:t>
            </a:r>
            <a:r>
              <a:rPr lang="en" dirty="0" smtClean="0"/>
              <a:t>. The</a:t>
            </a:r>
            <a:r>
              <a:rPr lang="en" baseline="0" dirty="0" smtClean="0"/>
              <a:t> format is also on the cheat sheet on the tables as well.</a:t>
            </a:r>
          </a:p>
          <a:p>
            <a:pPr marL="0" indent="0">
              <a:buNone/>
            </a:pPr>
            <a:r>
              <a:rPr lang="en" baseline="0" dirty="0" smtClean="0"/>
              <a:t>HTML does not show errors. </a:t>
            </a:r>
            <a:r>
              <a:rPr lang="en-US" baseline="0" dirty="0" smtClean="0"/>
              <a:t>R</a:t>
            </a:r>
            <a:r>
              <a:rPr lang="en" baseline="0" dirty="0" smtClean="0"/>
              <a:t>emove the defalt txt.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There are more colors on HTML and CSS cheat sheet along with a link to help you find colors you like. All the examples are on the cheat sheet for both CSS </a:t>
            </a:r>
            <a:endParaRPr lang="en" dirty="0" smtClean="0"/>
          </a:p>
          <a:p>
            <a:pPr marL="0" indent="0">
              <a:buNone/>
            </a:pPr>
            <a:r>
              <a:rPr lang="en" dirty="0" smtClean="0"/>
              <a:t>and </a:t>
            </a:r>
            <a:r>
              <a:rPr lang="en" dirty="0"/>
              <a:t>HTML</a:t>
            </a:r>
            <a:r>
              <a:rPr lang="en" dirty="0" smtClean="0"/>
              <a:t>. Explain</a:t>
            </a:r>
            <a:r>
              <a:rPr lang="en" baseline="0" dirty="0" smtClean="0"/>
              <a:t> syntatx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4023092" y="8899328"/>
            <a:ext cx="3077739" cy="468471"/>
          </a:xfrm>
          <a:prstGeom prst="rect">
            <a:avLst/>
          </a:prstGeom>
        </p:spPr>
        <p:txBody>
          <a:bodyPr lIns="94119" tIns="47060" rIns="94119" bIns="47060"/>
          <a:lstStyle/>
          <a:p>
            <a:fld id="{470171FF-96A1-7D4A-AA25-C4377DE34A9D}" type="slidenum">
              <a:rPr lang="en-US" smtClean="0"/>
              <a:t>15</a:t>
            </a:fld>
            <a:endParaRPr lang="en-US"/>
          </a:p>
        </p:txBody>
      </p:sp>
    </p:spTree>
    <p:extLst>
      <p:ext uri="{BB962C8B-B14F-4D97-AF65-F5344CB8AC3E}">
        <p14:creationId xmlns:p14="http://schemas.microsoft.com/office/powerpoint/2010/main" val="1047493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Thank you for coming to my </a:t>
            </a:r>
            <a:r>
              <a:rPr lang="en" dirty="0" smtClean="0"/>
              <a:t>session </a:t>
            </a:r>
            <a:r>
              <a:rPr lang="en" dirty="0"/>
              <a:t>How to Program your Dragon.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My name is Rebecca Von Ruden and I am a Senior at Kettle Moraine High School in Wisconsin. I just turned 18 years old.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If you do not have a favorite dragon I have a quiz on the tables to help you pick the dragon you want to do your website on. (Give kids time to respond to the question. Candy will be given out for answers)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Allow time for kids to respond and give out candy for answers.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US" dirty="0" smtClean="0"/>
              <a:t>Show</a:t>
            </a:r>
            <a:r>
              <a:rPr lang="en-US" baseline="0" dirty="0" smtClean="0"/>
              <a:t> my webpage to kids. Link: "C:\Dev\ProgramYourDragon\index.html"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a:t>If I don’t get a correct response explain what HTML  and CSS are. HTML is a standard programming language for creating web pages. CSS describes how HTML is to be displayed on the webpage.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28625" y="703263"/>
            <a:ext cx="6245225"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lnSpc>
                <a:spcPct val="115000"/>
              </a:lnSpc>
              <a:buNone/>
            </a:pPr>
            <a:r>
              <a:rPr lang="en" dirty="0">
                <a:solidFill>
                  <a:schemeClr val="dk2"/>
                </a:solidFill>
                <a:latin typeface="Proxima Nova"/>
                <a:ea typeface="Proxima Nova"/>
                <a:cs typeface="Proxima Nova"/>
                <a:sym typeface="Proxima Nova"/>
              </a:rPr>
              <a:t>Name used for home page of a </a:t>
            </a:r>
            <a:r>
              <a:rPr lang="en" dirty="0" smtClean="0">
                <a:solidFill>
                  <a:schemeClr val="dk2"/>
                </a:solidFill>
                <a:latin typeface="Proxima Nova"/>
                <a:ea typeface="Proxima Nova"/>
                <a:cs typeface="Proxima Nova"/>
                <a:sym typeface="Proxima Nova"/>
              </a:rPr>
              <a:t>website</a:t>
            </a:r>
            <a:endParaRPr dirty="0">
              <a:solidFill>
                <a:schemeClr val="dk2"/>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428625" y="703263"/>
            <a:ext cx="6245225"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HTML and CSS cheat sheet are on the tables.</a:t>
            </a:r>
            <a:endParaRPr dirty="0"/>
          </a:p>
          <a:p>
            <a:pPr marL="0" indent="0">
              <a:buNone/>
            </a:pPr>
            <a:endParaRPr dirty="0"/>
          </a:p>
          <a:p>
            <a:pPr marL="0" indent="0">
              <a:buNone/>
            </a:pPr>
            <a:r>
              <a:rPr lang="en" dirty="0"/>
              <a:t>&lt;p&gt; means paragraph, &lt;img&gt; means image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428625" y="703263"/>
            <a:ext cx="6246813" cy="351313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710248" y="4450477"/>
            <a:ext cx="5681980" cy="4216241"/>
          </a:xfrm>
          <a:prstGeom prst="rect">
            <a:avLst/>
          </a:prstGeom>
        </p:spPr>
        <p:txBody>
          <a:bodyPr spcFirstLastPara="1" wrap="square" lIns="94104" tIns="94104" rIns="94104" bIns="94104" anchor="t" anchorCtr="0">
            <a:noAutofit/>
          </a:bodyPr>
          <a:lstStyle/>
          <a:p>
            <a:pPr marL="0" indent="0">
              <a:buNone/>
            </a:pPr>
            <a:r>
              <a:rPr lang="en" dirty="0"/>
              <a:t>&lt;ul&gt; means unordered list, &lt;li&gt; means list item, &lt;h1&gt; means heading </a:t>
            </a:r>
            <a:r>
              <a:rPr lang="en" dirty="0" smtClean="0"/>
              <a:t>1, explain tags!!!</a:t>
            </a:r>
            <a:r>
              <a:rPr lang="en" baseline="0" dirty="0" smtClean="0"/>
              <a:t>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Shape 11"/>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Shape 47"/>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Shape 48"/>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1906F911-B8F3-1042-B226-54911C0C3F55}" type="datetimeFigureOut">
              <a:rPr lang="en-US" smtClean="0"/>
              <a:t>8/4/2018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38971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Shape 3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Shape 40"/>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dellgroup.com/tutorial/chapter1.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github.com/RebeccaVonRuden/ProgramYourDragon" TargetMode="External"/><Relationship Id="rId5" Type="http://schemas.openxmlformats.org/officeDocument/2006/relationships/hyperlink" Target="https://www.w3schools.com/colors/colors_picker.asp" TargetMode="External"/><Relationship Id="rId4" Type="http://schemas.openxmlformats.org/officeDocument/2006/relationships/hyperlink" Target="http://howtotrainyourdragon.wikia.com/wiki/How_to_Train_Your_Dragon_Wiki"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How to Program Your Dragon </a:t>
            </a:r>
            <a:endParaRPr/>
          </a:p>
        </p:txBody>
      </p:sp>
      <p:sp>
        <p:nvSpPr>
          <p:cNvPr id="57" name="Shape 57"/>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58" name="Shape 58"/>
          <p:cNvPicPr preferRelativeResize="0"/>
          <p:nvPr/>
        </p:nvPicPr>
        <p:blipFill>
          <a:blip r:embed="rId3">
            <a:alphaModFix/>
          </a:blip>
          <a:stretch>
            <a:fillRect/>
          </a:stretch>
        </p:blipFill>
        <p:spPr>
          <a:xfrm>
            <a:off x="84325" y="2989450"/>
            <a:ext cx="4926675" cy="2093824"/>
          </a:xfrm>
          <a:prstGeom prst="rect">
            <a:avLst/>
          </a:prstGeom>
          <a:noFill/>
          <a:ln>
            <a:noFill/>
          </a:ln>
        </p:spPr>
      </p:pic>
      <p:pic>
        <p:nvPicPr>
          <p:cNvPr id="59" name="Shape 59"/>
          <p:cNvPicPr preferRelativeResize="0"/>
          <p:nvPr/>
        </p:nvPicPr>
        <p:blipFill>
          <a:blip r:embed="rId4">
            <a:alphaModFix/>
          </a:blip>
          <a:stretch>
            <a:fillRect/>
          </a:stretch>
        </p:blipFill>
        <p:spPr>
          <a:xfrm>
            <a:off x="6416125" y="2143025"/>
            <a:ext cx="2202825" cy="17563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 in HTML</a:t>
            </a:r>
            <a:endParaRPr lang="en-US" dirty="0"/>
          </a:p>
        </p:txBody>
      </p:sp>
      <p:sp>
        <p:nvSpPr>
          <p:cNvPr id="3" name="Text Placeholder 2"/>
          <p:cNvSpPr>
            <a:spLocks noGrp="1"/>
          </p:cNvSpPr>
          <p:nvPr>
            <p:ph type="body" idx="1"/>
          </p:nvPr>
        </p:nvSpPr>
        <p:spPr/>
        <p:txBody>
          <a:bodyPr/>
          <a:lstStyle/>
          <a:p>
            <a:pPr marL="114300" indent="0">
              <a:buNone/>
            </a:pPr>
            <a:r>
              <a:rPr lang="en-US" dirty="0" smtClean="0"/>
              <a:t>Component of HTML that commands what you want to happen.</a:t>
            </a:r>
          </a:p>
          <a:p>
            <a:pPr marL="114300" indent="0">
              <a:buNone/>
            </a:pPr>
            <a:endParaRPr lang="en-US" dirty="0"/>
          </a:p>
          <a:p>
            <a:pPr marL="114300" indent="0">
              <a:buNone/>
            </a:pPr>
            <a:r>
              <a:rPr lang="en-US" dirty="0" smtClean="0"/>
              <a:t>&lt;title&gt;  Dragon webpage &lt;/title&gt;</a:t>
            </a:r>
            <a:endParaRPr lang="en-US" dirty="0"/>
          </a:p>
        </p:txBody>
      </p:sp>
    </p:spTree>
    <p:extLst>
      <p:ext uri="{BB962C8B-B14F-4D97-AF65-F5344CB8AC3E}">
        <p14:creationId xmlns:p14="http://schemas.microsoft.com/office/powerpoint/2010/main" val="187968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HTML Covered Today</a:t>
            </a:r>
            <a:endParaRPr/>
          </a:p>
        </p:txBody>
      </p:sp>
      <p:sp>
        <p:nvSpPr>
          <p:cNvPr id="125" name="Shape 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&lt;Head&gt; where the title of the web page is &lt;/Head&gt;</a:t>
            </a:r>
            <a:endParaRPr dirty="0"/>
          </a:p>
          <a:p>
            <a:pPr marL="0" lvl="0" indent="0">
              <a:spcBef>
                <a:spcPts val="1600"/>
              </a:spcBef>
              <a:spcAft>
                <a:spcPts val="0"/>
              </a:spcAft>
              <a:buNone/>
            </a:pPr>
            <a:r>
              <a:rPr lang="en" dirty="0"/>
              <a:t>&lt;title&gt;what your website </a:t>
            </a:r>
            <a:r>
              <a:rPr lang="en" dirty="0" smtClean="0"/>
              <a:t>says </a:t>
            </a:r>
            <a:r>
              <a:rPr lang="en" dirty="0"/>
              <a:t>on the tab&lt;/title&gt;</a:t>
            </a:r>
            <a:endParaRPr dirty="0"/>
          </a:p>
          <a:p>
            <a:pPr marL="0" lvl="0" indent="0">
              <a:spcBef>
                <a:spcPts val="1600"/>
              </a:spcBef>
              <a:spcAft>
                <a:spcPts val="0"/>
              </a:spcAft>
              <a:buNone/>
            </a:pPr>
            <a:r>
              <a:rPr lang="en" dirty="0"/>
              <a:t>&lt;Body&gt; </a:t>
            </a:r>
            <a:r>
              <a:rPr lang="en" dirty="0" smtClean="0"/>
              <a:t>where </a:t>
            </a:r>
            <a:r>
              <a:rPr lang="en" dirty="0"/>
              <a:t>everything on the web page needs to be placed &lt;/Body&gt;</a:t>
            </a:r>
            <a:endParaRPr dirty="0"/>
          </a:p>
          <a:p>
            <a:pPr marL="0" lvl="0" indent="0">
              <a:spcBef>
                <a:spcPts val="1600"/>
              </a:spcBef>
              <a:spcAft>
                <a:spcPts val="0"/>
              </a:spcAft>
              <a:buNone/>
            </a:pPr>
            <a:r>
              <a:rPr lang="en" dirty="0"/>
              <a:t>&lt;p&gt; paragraph of text &lt;/p&gt;</a:t>
            </a:r>
            <a:endParaRPr dirty="0"/>
          </a:p>
          <a:p>
            <a:pPr marL="0" lvl="0" indent="0">
              <a:spcBef>
                <a:spcPts val="1600"/>
              </a:spcBef>
              <a:spcAft>
                <a:spcPts val="0"/>
              </a:spcAft>
              <a:buNone/>
            </a:pPr>
            <a:r>
              <a:rPr lang="en" dirty="0"/>
              <a:t>&lt;</a:t>
            </a:r>
            <a:r>
              <a:rPr lang="en" dirty="0" smtClean="0"/>
              <a:t>img src=“Monster.jpg”&gt; </a:t>
            </a:r>
            <a:r>
              <a:rPr lang="en" dirty="0"/>
              <a:t>a picture you put on the Website &lt;/img&gt;</a:t>
            </a:r>
            <a:endParaRPr dirty="0"/>
          </a:p>
          <a:p>
            <a:pPr marL="0" lvl="0" indent="0">
              <a:spcBef>
                <a:spcPts val="1600"/>
              </a:spcBef>
              <a:buNone/>
            </a:pPr>
            <a:r>
              <a:rPr lang="en" dirty="0"/>
              <a:t>&lt;a </a:t>
            </a:r>
            <a:r>
              <a:rPr lang="en" dirty="0" smtClean="0"/>
              <a:t>href=</a:t>
            </a:r>
            <a:r>
              <a:rPr lang="en-US" u="sng" dirty="0">
                <a:solidFill>
                  <a:schemeClr val="hlink"/>
                </a:solidFill>
              </a:rPr>
              <a:t>https://www.howtotrainyourdragon.com/</a:t>
            </a:r>
            <a:r>
              <a:rPr lang="en" dirty="0" smtClean="0"/>
              <a:t>&gt; </a:t>
            </a:r>
            <a:r>
              <a:rPr lang="en" dirty="0"/>
              <a:t>link to another page&lt;/a&gt;</a:t>
            </a:r>
            <a:endParaRPr dirty="0"/>
          </a:p>
          <a:p>
            <a:pPr marL="0" lvl="0" indent="0">
              <a:spcBef>
                <a:spcPts val="1600"/>
              </a:spcBef>
              <a:spcAft>
                <a:spcPts val="0"/>
              </a:spcAft>
              <a:buNone/>
            </a:pPr>
            <a:r>
              <a:rPr lang="en" dirty="0"/>
              <a:t>&lt;strong&gt; bold text&lt;/strong&gt;</a:t>
            </a:r>
            <a:endParaRPr dirty="0"/>
          </a:p>
          <a:p>
            <a:pPr marL="0" lvl="0" indent="0">
              <a:spcBef>
                <a:spcPts val="1600"/>
              </a:spcBef>
              <a:spcAft>
                <a:spcPts val="0"/>
              </a:spcAft>
              <a:buNone/>
            </a:pPr>
            <a:endParaRPr dirty="0"/>
          </a:p>
          <a:p>
            <a:pPr marL="0" lvl="0" indent="0">
              <a:spcBef>
                <a:spcPts val="1600"/>
              </a:spcBef>
              <a:spcAft>
                <a:spcPts val="1600"/>
              </a:spcAft>
              <a:buNone/>
            </a:pPr>
            <a:endParaRPr dirty="0"/>
          </a:p>
        </p:txBody>
      </p:sp>
      <p:pic>
        <p:nvPicPr>
          <p:cNvPr id="126" name="Shape 126"/>
          <p:cNvPicPr preferRelativeResize="0"/>
          <p:nvPr/>
        </p:nvPicPr>
        <p:blipFill>
          <a:blip r:embed="rId3">
            <a:alphaModFix/>
          </a:blip>
          <a:stretch>
            <a:fillRect/>
          </a:stretch>
        </p:blipFill>
        <p:spPr>
          <a:xfrm>
            <a:off x="5836356" y="101600"/>
            <a:ext cx="3187193" cy="21448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HTML</a:t>
            </a:r>
            <a:endParaRPr/>
          </a:p>
        </p:txBody>
      </p:sp>
      <p:sp>
        <p:nvSpPr>
          <p:cNvPr id="132" name="Shape 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&lt;</a:t>
            </a:r>
            <a:r>
              <a:rPr lang="en" dirty="0" smtClean="0"/>
              <a:t>ul&gt; starts </a:t>
            </a:r>
            <a:r>
              <a:rPr lang="en" dirty="0"/>
              <a:t>a list of bullet points&lt;/ul&gt;</a:t>
            </a:r>
            <a:endParaRPr dirty="0"/>
          </a:p>
          <a:p>
            <a:pPr marL="0" lvl="0" indent="0">
              <a:spcBef>
                <a:spcPts val="1600"/>
              </a:spcBef>
              <a:spcAft>
                <a:spcPts val="0"/>
              </a:spcAft>
              <a:buNone/>
            </a:pPr>
            <a:r>
              <a:rPr lang="en" dirty="0"/>
              <a:t>&lt;li&gt; item in the list &lt;/li&gt; (must be put inside ul tags)</a:t>
            </a:r>
            <a:endParaRPr dirty="0"/>
          </a:p>
          <a:p>
            <a:pPr marL="0" lvl="0" indent="0">
              <a:spcBef>
                <a:spcPts val="1600"/>
              </a:spcBef>
              <a:spcAft>
                <a:spcPts val="0"/>
              </a:spcAft>
              <a:buNone/>
            </a:pPr>
            <a:r>
              <a:rPr lang="en" dirty="0"/>
              <a:t>&lt;h1&gt; large text &lt;/h1&gt;</a:t>
            </a:r>
            <a:endParaRPr dirty="0"/>
          </a:p>
          <a:p>
            <a:pPr marL="0" lvl="0" indent="0">
              <a:spcBef>
                <a:spcPts val="1600"/>
              </a:spcBef>
              <a:spcAft>
                <a:spcPts val="0"/>
              </a:spcAft>
              <a:buNone/>
            </a:pPr>
            <a:r>
              <a:rPr lang="en" dirty="0"/>
              <a:t>&lt;style&gt; allows you to put CSS inside the HTML page &lt;/style&gt;</a:t>
            </a:r>
            <a:endParaRPr dirty="0"/>
          </a:p>
          <a:p>
            <a:pPr marL="0" lvl="0" indent="0">
              <a:spcBef>
                <a:spcPts val="1600"/>
              </a:spcBef>
              <a:spcAft>
                <a:spcPts val="1600"/>
              </a:spcAft>
              <a:buNone/>
            </a:pPr>
            <a:endParaRPr dirty="0"/>
          </a:p>
        </p:txBody>
      </p:sp>
      <p:pic>
        <p:nvPicPr>
          <p:cNvPr id="133" name="Shape 133"/>
          <p:cNvPicPr preferRelativeResize="0"/>
          <p:nvPr/>
        </p:nvPicPr>
        <p:blipFill>
          <a:blip r:embed="rId3">
            <a:alphaModFix/>
          </a:blip>
          <a:stretch>
            <a:fillRect/>
          </a:stretch>
        </p:blipFill>
        <p:spPr>
          <a:xfrm>
            <a:off x="4911579" y="3180054"/>
            <a:ext cx="4118250" cy="191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How to </a:t>
            </a:r>
            <a:r>
              <a:rPr lang="en" dirty="0" smtClean="0"/>
              <a:t>Create </a:t>
            </a:r>
            <a:r>
              <a:rPr lang="en" dirty="0"/>
              <a:t>a HTML Document</a:t>
            </a:r>
            <a:endParaRPr dirty="0"/>
          </a:p>
        </p:txBody>
      </p:sp>
      <p:sp>
        <p:nvSpPr>
          <p:cNvPr id="118" name="Shape 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dirty="0"/>
              <a:t>Create new file</a:t>
            </a:r>
            <a:endParaRPr dirty="0"/>
          </a:p>
          <a:p>
            <a:pPr marL="457200" lvl="0" indent="-342900" rtl="0">
              <a:spcBef>
                <a:spcPts val="0"/>
              </a:spcBef>
              <a:spcAft>
                <a:spcPts val="0"/>
              </a:spcAft>
              <a:buSzPts val="1800"/>
              <a:buAutoNum type="arabicPeriod"/>
            </a:pPr>
            <a:r>
              <a:rPr lang="en" dirty="0"/>
              <a:t>Save as </a:t>
            </a:r>
            <a:r>
              <a:rPr lang="en" dirty="0" smtClean="0"/>
              <a:t>index.html</a:t>
            </a:r>
            <a:endParaRPr dirty="0"/>
          </a:p>
          <a:p>
            <a:pPr marL="457200" lvl="0" indent="-342900" rtl="0">
              <a:spcBef>
                <a:spcPts val="0"/>
              </a:spcBef>
              <a:spcAft>
                <a:spcPts val="0"/>
              </a:spcAft>
              <a:buSzPts val="1800"/>
              <a:buAutoNum type="arabicPeriod"/>
            </a:pPr>
            <a:r>
              <a:rPr lang="en" dirty="0"/>
              <a:t>On the first line write &lt;!DOCTYPE html&gt;</a:t>
            </a:r>
            <a:endParaRPr dirty="0"/>
          </a:p>
          <a:p>
            <a:pPr marL="457200" lvl="0" indent="-342900">
              <a:spcBef>
                <a:spcPts val="0"/>
              </a:spcBef>
              <a:spcAft>
                <a:spcPts val="0"/>
              </a:spcAft>
              <a:buSzPts val="1800"/>
              <a:buAutoNum type="arabicPeriod"/>
            </a:pPr>
            <a:r>
              <a:rPr lang="en" dirty="0"/>
              <a:t>Create &lt;html&gt;        &lt;/html&gt; tags (put code inside html tags)</a:t>
            </a:r>
            <a:endParaRPr dirty="0"/>
          </a:p>
        </p:txBody>
      </p:sp>
      <p:pic>
        <p:nvPicPr>
          <p:cNvPr id="119" name="Shape 119"/>
          <p:cNvPicPr preferRelativeResize="0"/>
          <p:nvPr/>
        </p:nvPicPr>
        <p:blipFill>
          <a:blip r:embed="rId3">
            <a:alphaModFix/>
          </a:blip>
          <a:stretch>
            <a:fillRect/>
          </a:stretch>
        </p:blipFill>
        <p:spPr>
          <a:xfrm>
            <a:off x="4709850" y="2514225"/>
            <a:ext cx="4324400" cy="24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Parts of CSS Covered Today</a:t>
            </a:r>
            <a:endParaRPr/>
          </a:p>
        </p:txBody>
      </p:sp>
      <p:sp>
        <p:nvSpPr>
          <p:cNvPr id="139" name="Shape 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Changing color of background </a:t>
            </a:r>
            <a:r>
              <a:rPr lang="en" sz="2400" dirty="0"/>
              <a:t>body{background:red}</a:t>
            </a:r>
            <a:endParaRPr sz="2400" dirty="0"/>
          </a:p>
          <a:p>
            <a:pPr marL="0" lvl="0" indent="0">
              <a:spcBef>
                <a:spcPts val="1600"/>
              </a:spcBef>
              <a:spcAft>
                <a:spcPts val="0"/>
              </a:spcAft>
              <a:buNone/>
            </a:pPr>
            <a:r>
              <a:rPr lang="en" dirty="0"/>
              <a:t>Change color of font </a:t>
            </a:r>
            <a:r>
              <a:rPr lang="en" sz="2400" dirty="0" smtClean="0"/>
              <a:t>p{color:purple}</a:t>
            </a:r>
            <a:endParaRPr sz="2400" dirty="0"/>
          </a:p>
          <a:p>
            <a:pPr marL="0" lvl="0" indent="0">
              <a:spcBef>
                <a:spcPts val="1600"/>
              </a:spcBef>
              <a:spcAft>
                <a:spcPts val="0"/>
              </a:spcAft>
              <a:buNone/>
            </a:pPr>
            <a:r>
              <a:rPr lang="en" dirty="0"/>
              <a:t>How to change location of text </a:t>
            </a:r>
            <a:r>
              <a:rPr lang="en" sz="2400" dirty="0"/>
              <a:t>body{margin:200}</a:t>
            </a:r>
            <a:endParaRPr sz="2400" dirty="0">
              <a:solidFill>
                <a:srgbClr val="B5CEA8"/>
              </a:solidFill>
              <a:latin typeface="Impact"/>
              <a:ea typeface="Impact"/>
              <a:cs typeface="Impact"/>
              <a:sym typeface="Impact"/>
            </a:endParaRPr>
          </a:p>
          <a:p>
            <a:pPr marL="0" lvl="0" indent="0">
              <a:spcBef>
                <a:spcPts val="1600"/>
              </a:spcBef>
              <a:spcAft>
                <a:spcPts val="0"/>
              </a:spcAft>
              <a:buNone/>
            </a:pPr>
            <a:r>
              <a:rPr lang="en" dirty="0"/>
              <a:t>How to change font size </a:t>
            </a:r>
            <a:r>
              <a:rPr lang="en" sz="2400" dirty="0"/>
              <a:t>body{font-size:28px}</a:t>
            </a:r>
            <a:endParaRPr sz="2400" dirty="0"/>
          </a:p>
          <a:p>
            <a:pPr marL="0" lvl="0" indent="0">
              <a:spcBef>
                <a:spcPts val="1600"/>
              </a:spcBef>
              <a:spcAft>
                <a:spcPts val="1600"/>
              </a:spcAft>
              <a:buNone/>
            </a:pPr>
            <a:endParaRPr dirty="0"/>
          </a:p>
        </p:txBody>
      </p:sp>
      <p:pic>
        <p:nvPicPr>
          <p:cNvPr id="140" name="Shape 140"/>
          <p:cNvPicPr preferRelativeResize="0"/>
          <p:nvPr/>
        </p:nvPicPr>
        <p:blipFill>
          <a:blip r:embed="rId3">
            <a:alphaModFix/>
          </a:blip>
          <a:stretch>
            <a:fillRect/>
          </a:stretch>
        </p:blipFill>
        <p:spPr>
          <a:xfrm>
            <a:off x="5661475" y="2928275"/>
            <a:ext cx="3423775" cy="213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6FD2E3B-1D9F-1F4C-83B7-9BD8C6E8B38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90660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Resources and Links</a:t>
            </a:r>
            <a:endParaRPr/>
          </a:p>
        </p:txBody>
      </p:sp>
      <p:sp>
        <p:nvSpPr>
          <p:cNvPr id="146" name="Shape 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a:t>
            </a:r>
            <a:r>
              <a:rPr lang="en" u="sng" dirty="0">
                <a:solidFill>
                  <a:schemeClr val="hlink"/>
                </a:solidFill>
                <a:hlinkClick r:id="rId3"/>
              </a:rPr>
              <a:t>http://www.goodellgroup.com/tutorial/chapter1.html</a:t>
            </a:r>
            <a:endParaRPr dirty="0"/>
          </a:p>
          <a:p>
            <a:pPr marL="0" lvl="0" indent="0">
              <a:spcBef>
                <a:spcPts val="1600"/>
              </a:spcBef>
              <a:spcAft>
                <a:spcPts val="0"/>
              </a:spcAft>
              <a:buNone/>
            </a:pPr>
            <a:r>
              <a:rPr lang="en" dirty="0"/>
              <a:t>How to Train your Dragon: </a:t>
            </a:r>
            <a:r>
              <a:rPr lang="en" u="sng" dirty="0">
                <a:solidFill>
                  <a:schemeClr val="hlink"/>
                </a:solidFill>
                <a:hlinkClick r:id="rId4"/>
              </a:rPr>
              <a:t>http://howtotrainyourdragon.wikia.com/wiki/How_to_Train_Your_Dragon_Wiki</a:t>
            </a:r>
            <a:endParaRPr dirty="0"/>
          </a:p>
          <a:p>
            <a:pPr marL="0" lvl="0" indent="0">
              <a:spcBef>
                <a:spcPts val="1600"/>
              </a:spcBef>
              <a:spcAft>
                <a:spcPts val="0"/>
              </a:spcAft>
              <a:buNone/>
            </a:pPr>
            <a:r>
              <a:rPr lang="en" dirty="0"/>
              <a:t>CSS Color </a:t>
            </a:r>
            <a:r>
              <a:rPr lang="en" dirty="0" smtClean="0"/>
              <a:t>Picker</a:t>
            </a:r>
            <a:r>
              <a:rPr lang="en" dirty="0"/>
              <a:t>: </a:t>
            </a:r>
            <a:r>
              <a:rPr lang="en" u="sng" dirty="0">
                <a:solidFill>
                  <a:schemeClr val="hlink"/>
                </a:solidFill>
                <a:hlinkClick r:id="rId5"/>
              </a:rPr>
              <a:t>https://www.w3schools.com/colors/colors_picker.asp</a:t>
            </a:r>
            <a:endParaRPr dirty="0"/>
          </a:p>
          <a:p>
            <a:pPr marL="0" lvl="0" indent="0">
              <a:spcBef>
                <a:spcPts val="1600"/>
              </a:spcBef>
              <a:spcAft>
                <a:spcPts val="0"/>
              </a:spcAft>
              <a:buNone/>
            </a:pPr>
            <a:r>
              <a:rPr lang="en" dirty="0"/>
              <a:t>GitHub: </a:t>
            </a:r>
            <a:r>
              <a:rPr lang="en" u="sng" dirty="0">
                <a:solidFill>
                  <a:schemeClr val="hlink"/>
                </a:solidFill>
                <a:hlinkClick r:id="rId6"/>
              </a:rPr>
              <a:t>https://github.com/RebeccaVonRuden/ProgramYourDragon</a:t>
            </a:r>
            <a:endParaRPr dirty="0"/>
          </a:p>
          <a:p>
            <a:pPr marL="0" lvl="0" indent="0">
              <a:spcBef>
                <a:spcPts val="1600"/>
              </a:spcBef>
              <a:spcAft>
                <a:spcPts val="0"/>
              </a:spcAft>
              <a:buNone/>
            </a:pPr>
            <a:endParaRPr dirty="0"/>
          </a:p>
          <a:p>
            <a:pPr marL="0" lvl="0" indent="0">
              <a:spcBef>
                <a:spcPts val="1600"/>
              </a:spcBef>
              <a:spcAft>
                <a:spcPts val="0"/>
              </a:spcAft>
              <a:buNone/>
            </a:pPr>
            <a:endParaRPr dirty="0"/>
          </a:p>
          <a:p>
            <a:pPr marL="0" lvl="0" indent="0">
              <a:spcBef>
                <a:spcPts val="1600"/>
              </a:spcBef>
              <a:spcAft>
                <a:spcPts val="0"/>
              </a:spcAft>
              <a:buNone/>
            </a:pPr>
            <a:endParaRPr dirty="0"/>
          </a:p>
          <a:p>
            <a:pPr marL="0" lvl="0" indent="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934FC97-7D5E-5B47-9AA5-24E43181E12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8051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4EE59F8-CCE4-2445-A7DC-554623115B4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6260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About Rebecca</a:t>
            </a:r>
            <a:endParaRPr/>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dirty="0"/>
              <a:t>I am going to be a Senior at Kettle Moraine High School in Wisconsin. I'm 18 years old. I enjoy taking programming courses at my high school to help me pursue my dream of becoming a computer programmer. I have been attending That Conference since the beginning and I have enjoyed every year of it. I am a member of the National Honor Society and a member of my school’s band.  Outside of school I also work at a nursing home in my area.  In my free time I volunteer at my church, ride horses and love to watch anime.</a:t>
            </a:r>
            <a:endParaRPr sz="2000" dirty="0"/>
          </a:p>
          <a:p>
            <a:pPr marL="0" lvl="0" indent="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Who is your Favorite Dragon? </a:t>
            </a:r>
            <a:endParaRPr/>
          </a:p>
        </p:txBody>
      </p:sp>
      <p:sp>
        <p:nvSpPr>
          <p:cNvPr id="71" name="Shape 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2" name="Shape 72"/>
          <p:cNvPicPr preferRelativeResize="0"/>
          <p:nvPr/>
        </p:nvPicPr>
        <p:blipFill>
          <a:blip r:embed="rId3">
            <a:alphaModFix/>
          </a:blip>
          <a:stretch>
            <a:fillRect/>
          </a:stretch>
        </p:blipFill>
        <p:spPr>
          <a:xfrm>
            <a:off x="6762863" y="133725"/>
            <a:ext cx="2219325" cy="2057400"/>
          </a:xfrm>
          <a:prstGeom prst="rect">
            <a:avLst/>
          </a:prstGeom>
          <a:noFill/>
          <a:ln>
            <a:noFill/>
          </a:ln>
        </p:spPr>
      </p:pic>
      <p:pic>
        <p:nvPicPr>
          <p:cNvPr id="73" name="Shape 73"/>
          <p:cNvPicPr preferRelativeResize="0"/>
          <p:nvPr/>
        </p:nvPicPr>
        <p:blipFill>
          <a:blip r:embed="rId4">
            <a:alphaModFix/>
          </a:blip>
          <a:stretch>
            <a:fillRect/>
          </a:stretch>
        </p:blipFill>
        <p:spPr>
          <a:xfrm>
            <a:off x="6729538" y="2571750"/>
            <a:ext cx="2286000" cy="2000250"/>
          </a:xfrm>
          <a:prstGeom prst="rect">
            <a:avLst/>
          </a:prstGeom>
          <a:noFill/>
          <a:ln>
            <a:noFill/>
          </a:ln>
        </p:spPr>
      </p:pic>
      <p:pic>
        <p:nvPicPr>
          <p:cNvPr id="74" name="Shape 74"/>
          <p:cNvPicPr preferRelativeResize="0"/>
          <p:nvPr/>
        </p:nvPicPr>
        <p:blipFill>
          <a:blip r:embed="rId5">
            <a:alphaModFix/>
          </a:blip>
          <a:stretch>
            <a:fillRect/>
          </a:stretch>
        </p:blipFill>
        <p:spPr>
          <a:xfrm>
            <a:off x="3664588" y="3387188"/>
            <a:ext cx="2809875" cy="1628775"/>
          </a:xfrm>
          <a:prstGeom prst="rect">
            <a:avLst/>
          </a:prstGeom>
          <a:noFill/>
          <a:ln>
            <a:noFill/>
          </a:ln>
        </p:spPr>
      </p:pic>
      <p:pic>
        <p:nvPicPr>
          <p:cNvPr id="75" name="Shape 75"/>
          <p:cNvPicPr preferRelativeResize="0"/>
          <p:nvPr/>
        </p:nvPicPr>
        <p:blipFill>
          <a:blip r:embed="rId6">
            <a:alphaModFix/>
          </a:blip>
          <a:stretch>
            <a:fillRect/>
          </a:stretch>
        </p:blipFill>
        <p:spPr>
          <a:xfrm>
            <a:off x="1502413" y="2901425"/>
            <a:ext cx="2162175" cy="2114550"/>
          </a:xfrm>
          <a:prstGeom prst="rect">
            <a:avLst/>
          </a:prstGeom>
          <a:noFill/>
          <a:ln>
            <a:noFill/>
          </a:ln>
        </p:spPr>
      </p:pic>
      <p:pic>
        <p:nvPicPr>
          <p:cNvPr id="76" name="Shape 76"/>
          <p:cNvPicPr preferRelativeResize="0"/>
          <p:nvPr/>
        </p:nvPicPr>
        <p:blipFill>
          <a:blip r:embed="rId7">
            <a:alphaModFix/>
          </a:blip>
          <a:stretch>
            <a:fillRect/>
          </a:stretch>
        </p:blipFill>
        <p:spPr>
          <a:xfrm>
            <a:off x="3512188" y="1173763"/>
            <a:ext cx="2905125" cy="1571625"/>
          </a:xfrm>
          <a:prstGeom prst="rect">
            <a:avLst/>
          </a:prstGeom>
          <a:noFill/>
          <a:ln>
            <a:noFill/>
          </a:ln>
        </p:spPr>
      </p:pic>
      <p:pic>
        <p:nvPicPr>
          <p:cNvPr id="77" name="Shape 77"/>
          <p:cNvPicPr preferRelativeResize="0"/>
          <p:nvPr/>
        </p:nvPicPr>
        <p:blipFill>
          <a:blip r:embed="rId8">
            <a:alphaModFix/>
          </a:blip>
          <a:stretch>
            <a:fillRect/>
          </a:stretch>
        </p:blipFill>
        <p:spPr>
          <a:xfrm>
            <a:off x="245538" y="1017713"/>
            <a:ext cx="2809875" cy="162877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Who is your Favorite Viking</a:t>
            </a:r>
            <a:endParaRPr/>
          </a:p>
        </p:txBody>
      </p:sp>
      <p:sp>
        <p:nvSpPr>
          <p:cNvPr id="83" name="Shape 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84" name="Shape 84"/>
          <p:cNvPicPr preferRelativeResize="0"/>
          <p:nvPr/>
        </p:nvPicPr>
        <p:blipFill>
          <a:blip r:embed="rId3">
            <a:alphaModFix/>
          </a:blip>
          <a:stretch>
            <a:fillRect/>
          </a:stretch>
        </p:blipFill>
        <p:spPr>
          <a:xfrm>
            <a:off x="6751925" y="285750"/>
            <a:ext cx="2000250" cy="2286000"/>
          </a:xfrm>
          <a:prstGeom prst="rect">
            <a:avLst/>
          </a:prstGeom>
          <a:noFill/>
          <a:ln>
            <a:noFill/>
          </a:ln>
        </p:spPr>
      </p:pic>
      <p:pic>
        <p:nvPicPr>
          <p:cNvPr id="85" name="Shape 85"/>
          <p:cNvPicPr preferRelativeResize="0"/>
          <p:nvPr/>
        </p:nvPicPr>
        <p:blipFill>
          <a:blip r:embed="rId4">
            <a:alphaModFix/>
          </a:blip>
          <a:stretch>
            <a:fillRect/>
          </a:stretch>
        </p:blipFill>
        <p:spPr>
          <a:xfrm>
            <a:off x="5482425" y="3155975"/>
            <a:ext cx="3532000" cy="1799750"/>
          </a:xfrm>
          <a:prstGeom prst="rect">
            <a:avLst/>
          </a:prstGeom>
          <a:noFill/>
          <a:ln>
            <a:noFill/>
          </a:ln>
        </p:spPr>
      </p:pic>
      <p:pic>
        <p:nvPicPr>
          <p:cNvPr id="86" name="Shape 86"/>
          <p:cNvPicPr preferRelativeResize="0"/>
          <p:nvPr/>
        </p:nvPicPr>
        <p:blipFill>
          <a:blip r:embed="rId5">
            <a:alphaModFix/>
          </a:blip>
          <a:stretch>
            <a:fillRect/>
          </a:stretch>
        </p:blipFill>
        <p:spPr>
          <a:xfrm>
            <a:off x="3522226" y="1084100"/>
            <a:ext cx="2734600" cy="1874275"/>
          </a:xfrm>
          <a:prstGeom prst="rect">
            <a:avLst/>
          </a:prstGeom>
          <a:noFill/>
          <a:ln>
            <a:noFill/>
          </a:ln>
        </p:spPr>
      </p:pic>
      <p:pic>
        <p:nvPicPr>
          <p:cNvPr id="87" name="Shape 87"/>
          <p:cNvPicPr preferRelativeResize="0"/>
          <p:nvPr/>
        </p:nvPicPr>
        <p:blipFill>
          <a:blip r:embed="rId6">
            <a:alphaModFix/>
          </a:blip>
          <a:stretch>
            <a:fillRect/>
          </a:stretch>
        </p:blipFill>
        <p:spPr>
          <a:xfrm>
            <a:off x="450050" y="3024750"/>
            <a:ext cx="3215176" cy="2089875"/>
          </a:xfrm>
          <a:prstGeom prst="rect">
            <a:avLst/>
          </a:prstGeom>
          <a:noFill/>
          <a:ln>
            <a:noFill/>
          </a:ln>
        </p:spPr>
      </p:pic>
      <p:pic>
        <p:nvPicPr>
          <p:cNvPr id="88" name="Shape 88"/>
          <p:cNvPicPr preferRelativeResize="0"/>
          <p:nvPr/>
        </p:nvPicPr>
        <p:blipFill>
          <a:blip r:embed="rId7">
            <a:alphaModFix/>
          </a:blip>
          <a:stretch>
            <a:fillRect/>
          </a:stretch>
        </p:blipFill>
        <p:spPr>
          <a:xfrm>
            <a:off x="308413" y="1017713"/>
            <a:ext cx="2847975" cy="16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Let’s Start </a:t>
            </a:r>
            <a:r>
              <a:rPr lang="en" dirty="0" smtClean="0"/>
              <a:t>Programming </a:t>
            </a:r>
            <a:r>
              <a:rPr lang="en" dirty="0"/>
              <a:t>a Website for Your Dragon</a:t>
            </a:r>
            <a:endParaRPr dirty="0"/>
          </a:p>
        </p:txBody>
      </p:sp>
      <p:pic>
        <p:nvPicPr>
          <p:cNvPr id="94" name="Shape 94"/>
          <p:cNvPicPr preferRelativeResize="0"/>
          <p:nvPr/>
        </p:nvPicPr>
        <p:blipFill>
          <a:blip r:embed="rId3">
            <a:alphaModFix/>
          </a:blip>
          <a:stretch>
            <a:fillRect/>
          </a:stretch>
        </p:blipFill>
        <p:spPr>
          <a:xfrm>
            <a:off x="5709650" y="152400"/>
            <a:ext cx="3281950" cy="1844050"/>
          </a:xfrm>
          <a:prstGeom prst="rect">
            <a:avLst/>
          </a:prstGeom>
          <a:noFill/>
          <a:ln>
            <a:noFill/>
          </a:ln>
        </p:spPr>
      </p:pic>
      <p:pic>
        <p:nvPicPr>
          <p:cNvPr id="95" name="Shape 95"/>
          <p:cNvPicPr preferRelativeResize="0"/>
          <p:nvPr/>
        </p:nvPicPr>
        <p:blipFill>
          <a:blip r:embed="rId4">
            <a:alphaModFix/>
          </a:blip>
          <a:stretch>
            <a:fillRect/>
          </a:stretch>
        </p:blipFill>
        <p:spPr>
          <a:xfrm>
            <a:off x="5230300" y="3280550"/>
            <a:ext cx="3165525" cy="177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are HTML and CSS?</a:t>
            </a:r>
            <a:endParaRPr/>
          </a:p>
        </p:txBody>
      </p:sp>
      <p:sp>
        <p:nvSpPr>
          <p:cNvPr id="101" name="Shape 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dirty="0"/>
              <a:t>What is HTML in </a:t>
            </a:r>
            <a:r>
              <a:rPr lang="en" sz="2000" dirty="0" smtClean="0"/>
              <a:t>your own </a:t>
            </a:r>
            <a:r>
              <a:rPr lang="en" sz="2000" dirty="0"/>
              <a:t>words?</a:t>
            </a:r>
            <a:endParaRPr sz="2000" dirty="0"/>
          </a:p>
          <a:p>
            <a:pPr marL="0" lvl="0" indent="0">
              <a:spcBef>
                <a:spcPts val="1600"/>
              </a:spcBef>
              <a:spcAft>
                <a:spcPts val="0"/>
              </a:spcAft>
              <a:buNone/>
            </a:pPr>
            <a:endParaRPr sz="2000" dirty="0"/>
          </a:p>
          <a:p>
            <a:pPr marL="0" lvl="0" indent="0">
              <a:spcBef>
                <a:spcPts val="1600"/>
              </a:spcBef>
              <a:spcAft>
                <a:spcPts val="1600"/>
              </a:spcAft>
              <a:buNone/>
            </a:pPr>
            <a:r>
              <a:rPr lang="en" sz="2000" dirty="0"/>
              <a:t>What is CSS in your own words?</a:t>
            </a:r>
            <a:endParaRPr sz="2000" dirty="0"/>
          </a:p>
        </p:txBody>
      </p:sp>
      <p:pic>
        <p:nvPicPr>
          <p:cNvPr id="102" name="Shape 102"/>
          <p:cNvPicPr preferRelativeResize="0"/>
          <p:nvPr/>
        </p:nvPicPr>
        <p:blipFill>
          <a:blip r:embed="rId3">
            <a:alphaModFix/>
          </a:blip>
          <a:stretch>
            <a:fillRect/>
          </a:stretch>
        </p:blipFill>
        <p:spPr>
          <a:xfrm>
            <a:off x="6328676" y="123948"/>
            <a:ext cx="2600000" cy="2008627"/>
          </a:xfrm>
          <a:prstGeom prst="rect">
            <a:avLst/>
          </a:prstGeom>
          <a:noFill/>
          <a:ln>
            <a:noFill/>
          </a:ln>
        </p:spPr>
      </p:pic>
      <p:pic>
        <p:nvPicPr>
          <p:cNvPr id="103" name="Shape 103"/>
          <p:cNvPicPr preferRelativeResize="0"/>
          <p:nvPr/>
        </p:nvPicPr>
        <p:blipFill>
          <a:blip r:embed="rId4">
            <a:alphaModFix/>
          </a:blip>
          <a:stretch>
            <a:fillRect/>
          </a:stretch>
        </p:blipFill>
        <p:spPr>
          <a:xfrm>
            <a:off x="5684653" y="2758926"/>
            <a:ext cx="3244025" cy="2186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What is </a:t>
            </a:r>
            <a:r>
              <a:rPr lang="en" dirty="0" smtClean="0"/>
              <a:t>Index.html used </a:t>
            </a:r>
            <a:r>
              <a:rPr lang="en" dirty="0"/>
              <a:t>for?</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US" sz="2000" dirty="0" smtClean="0"/>
              <a:t>What is a tag in HTML?</a:t>
            </a:r>
            <a:endParaRPr sz="2000" dirty="0"/>
          </a:p>
        </p:txBody>
      </p:sp>
      <p:pic>
        <p:nvPicPr>
          <p:cNvPr id="110" name="Shape 110"/>
          <p:cNvPicPr preferRelativeResize="0"/>
          <p:nvPr/>
        </p:nvPicPr>
        <p:blipFill>
          <a:blip r:embed="rId3">
            <a:alphaModFix/>
          </a:blip>
          <a:stretch>
            <a:fillRect/>
          </a:stretch>
        </p:blipFill>
        <p:spPr>
          <a:xfrm>
            <a:off x="5317450" y="1169825"/>
            <a:ext cx="2876550" cy="1590675"/>
          </a:xfrm>
          <a:prstGeom prst="rect">
            <a:avLst/>
          </a:prstGeom>
          <a:noFill/>
          <a:ln>
            <a:noFill/>
          </a:ln>
        </p:spPr>
      </p:pic>
      <p:pic>
        <p:nvPicPr>
          <p:cNvPr id="111" name="Shape 111"/>
          <p:cNvPicPr preferRelativeResize="0"/>
          <p:nvPr/>
        </p:nvPicPr>
        <p:blipFill>
          <a:blip r:embed="rId4">
            <a:alphaModFix/>
          </a:blip>
          <a:stretch>
            <a:fillRect/>
          </a:stretch>
        </p:blipFill>
        <p:spPr>
          <a:xfrm>
            <a:off x="1130275" y="2633150"/>
            <a:ext cx="2531600" cy="2336875"/>
          </a:xfrm>
          <a:prstGeom prst="rect">
            <a:avLst/>
          </a:prstGeom>
          <a:noFill/>
          <a:ln>
            <a:noFill/>
          </a:ln>
        </p:spPr>
      </p:pic>
      <p:pic>
        <p:nvPicPr>
          <p:cNvPr id="112" name="Shape 112"/>
          <p:cNvPicPr preferRelativeResize="0"/>
          <p:nvPr/>
        </p:nvPicPr>
        <p:blipFill>
          <a:blip r:embed="rId5">
            <a:alphaModFix/>
          </a:blip>
          <a:stretch>
            <a:fillRect/>
          </a:stretch>
        </p:blipFill>
        <p:spPr>
          <a:xfrm>
            <a:off x="4379200" y="2912626"/>
            <a:ext cx="2722099" cy="2057400"/>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29190</TotalTime>
  <Words>757</Words>
  <Application>Microsoft Office PowerPoint</Application>
  <PresentationFormat>On-screen Show (16:9)</PresentationFormat>
  <Paragraphs>63</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Impact</vt:lpstr>
      <vt:lpstr>Proxima Nova</vt:lpstr>
      <vt:lpstr>Alfa Slab One</vt:lpstr>
      <vt:lpstr>Gameday</vt:lpstr>
      <vt:lpstr>How to Program Your Dragon </vt:lpstr>
      <vt:lpstr>PowerPoint Presentation</vt:lpstr>
      <vt:lpstr>PowerPoint Presentation</vt:lpstr>
      <vt:lpstr>About Rebecca</vt:lpstr>
      <vt:lpstr>Who is your Favorite Dragon? </vt:lpstr>
      <vt:lpstr>Who is your Favorite Viking</vt:lpstr>
      <vt:lpstr>Let’s Start Programming a Website for Your Dragon</vt:lpstr>
      <vt:lpstr>What are HTML and CSS?</vt:lpstr>
      <vt:lpstr>What is Index.html used for?</vt:lpstr>
      <vt:lpstr>Tags in HTML</vt:lpstr>
      <vt:lpstr>Parts of HTML Covered Today</vt:lpstr>
      <vt:lpstr>Parts of HTML</vt:lpstr>
      <vt:lpstr>How to Create a HTML Document</vt:lpstr>
      <vt:lpstr>Parts of CSS Covered Today</vt:lpstr>
      <vt:lpstr>PowerPoint Presentation</vt:lpstr>
      <vt:lpstr>Resources and Links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Program Your Dragon </dc:title>
  <cp:lastModifiedBy>Rebecca Von Ruden</cp:lastModifiedBy>
  <cp:revision>20</cp:revision>
  <cp:lastPrinted>2018-07-25T01:03:27Z</cp:lastPrinted>
  <dcterms:modified xsi:type="dcterms:W3CDTF">2018-08-05T00:25:58Z</dcterms:modified>
</cp:coreProperties>
</file>